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5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263" r:id="rId20"/>
    <p:sldId id="299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Roboto Medium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671FF9-1836-48E4-A673-38D930BD7B4C}">
  <a:tblStyle styleId="{C3671FF9-1836-48E4-A673-38D930BD7B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632" y="100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37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399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800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42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338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114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345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836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10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9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png"/><Relationship Id="rId21" Type="http://schemas.openxmlformats.org/officeDocument/2006/relationships/image" Target="../media/image13.png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63" Type="http://schemas.openxmlformats.org/officeDocument/2006/relationships/image" Target="../media/image98.png"/><Relationship Id="rId68" Type="http://schemas.openxmlformats.org/officeDocument/2006/relationships/image" Target="../media/image103.png"/><Relationship Id="rId7" Type="http://schemas.openxmlformats.org/officeDocument/2006/relationships/image" Target="../media/image17.png"/><Relationship Id="rId71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7.png"/><Relationship Id="rId29" Type="http://schemas.openxmlformats.org/officeDocument/2006/relationships/image" Target="../media/image65.png"/><Relationship Id="rId11" Type="http://schemas.openxmlformats.org/officeDocument/2006/relationships/image" Target="../media/image51.png"/><Relationship Id="rId24" Type="http://schemas.openxmlformats.org/officeDocument/2006/relationships/image" Target="../media/image61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40" Type="http://schemas.openxmlformats.org/officeDocument/2006/relationships/image" Target="../media/image41.png"/><Relationship Id="rId45" Type="http://schemas.openxmlformats.org/officeDocument/2006/relationships/image" Target="../media/image80.png"/><Relationship Id="rId53" Type="http://schemas.openxmlformats.org/officeDocument/2006/relationships/image" Target="../media/image88.png"/><Relationship Id="rId58" Type="http://schemas.openxmlformats.org/officeDocument/2006/relationships/image" Target="../media/image93.png"/><Relationship Id="rId66" Type="http://schemas.openxmlformats.org/officeDocument/2006/relationships/image" Target="../media/image101.png"/><Relationship Id="rId5" Type="http://schemas.openxmlformats.org/officeDocument/2006/relationships/image" Target="../media/image44.png"/><Relationship Id="rId61" Type="http://schemas.openxmlformats.org/officeDocument/2006/relationships/image" Target="../media/image96.png"/><Relationship Id="rId19" Type="http://schemas.openxmlformats.org/officeDocument/2006/relationships/image" Target="../media/image57.png"/><Relationship Id="rId14" Type="http://schemas.openxmlformats.org/officeDocument/2006/relationships/image" Target="../media/image53.png"/><Relationship Id="rId22" Type="http://schemas.openxmlformats.org/officeDocument/2006/relationships/image" Target="../media/image59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56" Type="http://schemas.openxmlformats.org/officeDocument/2006/relationships/image" Target="../media/image91.png"/><Relationship Id="rId64" Type="http://schemas.openxmlformats.org/officeDocument/2006/relationships/image" Target="../media/image99.png"/><Relationship Id="rId69" Type="http://schemas.openxmlformats.org/officeDocument/2006/relationships/image" Target="../media/image104.png"/><Relationship Id="rId8" Type="http://schemas.openxmlformats.org/officeDocument/2006/relationships/image" Target="../media/image48.png"/><Relationship Id="rId51" Type="http://schemas.openxmlformats.org/officeDocument/2006/relationships/image" Target="../media/image86.png"/><Relationship Id="rId3" Type="http://schemas.openxmlformats.org/officeDocument/2006/relationships/image" Target="../media/image45.png"/><Relationship Id="rId12" Type="http://schemas.openxmlformats.org/officeDocument/2006/relationships/image" Target="../media/image22.png"/><Relationship Id="rId17" Type="http://schemas.openxmlformats.org/officeDocument/2006/relationships/image" Target="../media/image55.png"/><Relationship Id="rId25" Type="http://schemas.openxmlformats.org/officeDocument/2006/relationships/image" Target="../media/image62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46" Type="http://schemas.openxmlformats.org/officeDocument/2006/relationships/image" Target="../media/image81.png"/><Relationship Id="rId59" Type="http://schemas.openxmlformats.org/officeDocument/2006/relationships/image" Target="../media/image94.png"/><Relationship Id="rId67" Type="http://schemas.openxmlformats.org/officeDocument/2006/relationships/image" Target="../media/image102.png"/><Relationship Id="rId20" Type="http://schemas.openxmlformats.org/officeDocument/2006/relationships/image" Target="../media/image58.png"/><Relationship Id="rId41" Type="http://schemas.openxmlformats.org/officeDocument/2006/relationships/image" Target="../media/image76.png"/><Relationship Id="rId54" Type="http://schemas.openxmlformats.org/officeDocument/2006/relationships/image" Target="../media/image89.png"/><Relationship Id="rId62" Type="http://schemas.openxmlformats.org/officeDocument/2006/relationships/image" Target="../media/image97.png"/><Relationship Id="rId70" Type="http://schemas.openxmlformats.org/officeDocument/2006/relationships/image" Target="../media/image10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15" Type="http://schemas.openxmlformats.org/officeDocument/2006/relationships/image" Target="../media/image54.png"/><Relationship Id="rId23" Type="http://schemas.openxmlformats.org/officeDocument/2006/relationships/image" Target="../media/image60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49" Type="http://schemas.openxmlformats.org/officeDocument/2006/relationships/image" Target="../media/image84.png"/><Relationship Id="rId57" Type="http://schemas.openxmlformats.org/officeDocument/2006/relationships/image" Target="../media/image92.png"/><Relationship Id="rId10" Type="http://schemas.openxmlformats.org/officeDocument/2006/relationships/image" Target="../media/image50.png"/><Relationship Id="rId31" Type="http://schemas.openxmlformats.org/officeDocument/2006/relationships/image" Target="../media/image67.png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60" Type="http://schemas.openxmlformats.org/officeDocument/2006/relationships/image" Target="../media/image95.png"/><Relationship Id="rId65" Type="http://schemas.openxmlformats.org/officeDocument/2006/relationships/image" Target="../media/image10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9" Type="http://schemas.openxmlformats.org/officeDocument/2006/relationships/image" Target="../media/image75.png"/><Relationship Id="rId34" Type="http://schemas.openxmlformats.org/officeDocument/2006/relationships/image" Target="../media/image70.png"/><Relationship Id="rId50" Type="http://schemas.openxmlformats.org/officeDocument/2006/relationships/image" Target="../media/image85.png"/><Relationship Id="rId55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3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501951" y="716887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Сеть для своих: проектирование отказоустойчивой сетевой инфраструктуры офиса оператора связи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79572" y="4127432"/>
            <a:ext cx="3135345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</a:t>
            </a: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Basic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4511489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OSPF </a:t>
            </a:r>
            <a:r>
              <a:rPr lang="ru-RU" sz="3000" dirty="0"/>
              <a:t>продолжение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A88E0-B93C-4EAA-B36A-221D341C6E7F}"/>
              </a:ext>
            </a:extLst>
          </p:cNvPr>
          <p:cNvSpPr txBox="1"/>
          <p:nvPr/>
        </p:nvSpPr>
        <p:spPr>
          <a:xfrm>
            <a:off x="423939" y="1326924"/>
            <a:ext cx="4023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Установлены соседские отношения: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2CCD6F1-8F3E-4F98-9556-F37B45F4C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39" y="278497"/>
            <a:ext cx="838259" cy="8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8EF6A1-594E-49C6-9EA2-86F451C4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40" y="2990762"/>
            <a:ext cx="2563883" cy="155798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5374B8-B7B0-491B-B1C7-33A6BB3AFF62}"/>
              </a:ext>
            </a:extLst>
          </p:cNvPr>
          <p:cNvCxnSpPr/>
          <p:nvPr/>
        </p:nvCxnSpPr>
        <p:spPr>
          <a:xfrm>
            <a:off x="255494" y="2571750"/>
            <a:ext cx="8384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oogle Shape;267;p49">
            <a:extLst>
              <a:ext uri="{FF2B5EF4-FFF2-40B4-BE49-F238E27FC236}">
                <a16:creationId xmlns:a16="http://schemas.microsoft.com/office/drawing/2014/main" id="{368C2185-9764-49F3-BC92-A650228A380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534" y="1388018"/>
            <a:ext cx="224175" cy="216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80C35-6B43-47E9-B6DB-CBA16A667FF2}"/>
              </a:ext>
            </a:extLst>
          </p:cNvPr>
          <p:cNvSpPr txBox="1"/>
          <p:nvPr/>
        </p:nvSpPr>
        <p:spPr>
          <a:xfrm>
            <a:off x="464177" y="2562434"/>
            <a:ext cx="3092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Проверка на устройствах: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E8674-84FB-4CED-9C59-67016AFA5AF7}"/>
              </a:ext>
            </a:extLst>
          </p:cNvPr>
          <p:cNvSpPr txBox="1"/>
          <p:nvPr/>
        </p:nvSpPr>
        <p:spPr>
          <a:xfrm>
            <a:off x="4188068" y="2575878"/>
            <a:ext cx="4293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Распространен маршрут по умолчанию:</a:t>
            </a: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ADCD36-B417-4FE2-936E-52066476A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310" y="2953721"/>
            <a:ext cx="4162425" cy="3905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FAAE7D-BF06-48BC-B5F3-B9E7489E5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104" y="3416312"/>
            <a:ext cx="4444836" cy="244367"/>
          </a:xfrm>
          <a:prstGeom prst="rect">
            <a:avLst/>
          </a:prstGeom>
        </p:spPr>
      </p:pic>
      <p:pic>
        <p:nvPicPr>
          <p:cNvPr id="17" name="Google Shape;267;p49">
            <a:extLst>
              <a:ext uri="{FF2B5EF4-FFF2-40B4-BE49-F238E27FC236}">
                <a16:creationId xmlns:a16="http://schemas.microsoft.com/office/drawing/2014/main" id="{D7E34D2B-E6FD-41C1-84FF-7318FAAD0C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0459" y="2651900"/>
            <a:ext cx="224175" cy="216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67;p49">
            <a:extLst>
              <a:ext uri="{FF2B5EF4-FFF2-40B4-BE49-F238E27FC236}">
                <a16:creationId xmlns:a16="http://schemas.microsoft.com/office/drawing/2014/main" id="{E05C3378-DCD8-4801-9CC5-7CF9CFACE5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4343" y="2623528"/>
            <a:ext cx="224175" cy="216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00BBD09-53C4-4ED0-AD1C-C697408A74E9}"/>
              </a:ext>
            </a:extLst>
          </p:cNvPr>
          <p:cNvCxnSpPr/>
          <p:nvPr/>
        </p:nvCxnSpPr>
        <p:spPr>
          <a:xfrm>
            <a:off x="3905250" y="2571750"/>
            <a:ext cx="0" cy="2405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E320600-A93D-4FFC-A438-6159F0AE2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906" y="3002297"/>
            <a:ext cx="4785930" cy="13167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C1691C9-68B8-4422-A136-6364649CA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7558" y="4319061"/>
            <a:ext cx="4824277" cy="31206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98D8ED-A099-4A50-AB38-E2860C46AB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780" y="969908"/>
            <a:ext cx="4291160" cy="14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2514601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DHCP relay</a:t>
            </a:r>
            <a:endParaRPr sz="300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692B933-1036-491B-AE10-61218B691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" y="47066"/>
            <a:ext cx="1289290" cy="12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99AFD937-7C14-44EF-9941-3CCE295435E7}"/>
              </a:ext>
            </a:extLst>
          </p:cNvPr>
          <p:cNvSpPr txBox="1"/>
          <p:nvPr/>
        </p:nvSpPr>
        <p:spPr>
          <a:xfrm>
            <a:off x="738200" y="1422444"/>
            <a:ext cx="7224600" cy="309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Для абонентов оператора связи настроено перенаправление на отдельный </a:t>
            </a:r>
            <a:r>
              <a:rPr lang="en-US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DHCP-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сервер в серверной зоне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На маршрутизаторе использован </a:t>
            </a:r>
            <a:r>
              <a:rPr lang="en-US" sz="15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ru-RU" sz="15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helper</a:t>
            </a:r>
            <a:r>
              <a:rPr lang="ru-RU" sz="15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5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address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 Возможно так же использовать несколько адресов удаленных </a:t>
            </a:r>
            <a:r>
              <a:rPr lang="en-US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DHCP-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серверов для резервирования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Абоненты терминируются на маршрутизаторе своего кластера, что обеспечивает простой контроль через </a:t>
            </a:r>
            <a:r>
              <a:rPr lang="en-US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ACL 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безопасность сети</a:t>
            </a:r>
            <a:endParaRPr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403;p58">
            <a:extLst>
              <a:ext uri="{FF2B5EF4-FFF2-40B4-BE49-F238E27FC236}">
                <a16:creationId xmlns:a16="http://schemas.microsoft.com/office/drawing/2014/main" id="{BE3264BB-04CA-4A3C-B4B0-3112CAEBEA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;p58">
            <a:extLst>
              <a:ext uri="{FF2B5EF4-FFF2-40B4-BE49-F238E27FC236}">
                <a16:creationId xmlns:a16="http://schemas.microsoft.com/office/drawing/2014/main" id="{FDD6933B-ACA4-45CB-91BE-F9C695BE38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5;p58">
            <a:extLst>
              <a:ext uri="{FF2B5EF4-FFF2-40B4-BE49-F238E27FC236}">
                <a16:creationId xmlns:a16="http://schemas.microsoft.com/office/drawing/2014/main" id="{71A67922-132A-480C-A295-856FE5E03D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47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5224183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DHCP relay</a:t>
            </a:r>
            <a:r>
              <a:rPr lang="ru-RU" sz="3000" dirty="0"/>
              <a:t> продолжение</a:t>
            </a:r>
            <a:endParaRPr sz="300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692B933-1036-491B-AE10-61218B691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" y="47066"/>
            <a:ext cx="1289290" cy="12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B11C0-1314-4AE2-BBE7-FA61DB921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36" y="1648021"/>
            <a:ext cx="4494418" cy="2655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D5943-357A-442B-8686-EFE18D1BC411}"/>
              </a:ext>
            </a:extLst>
          </p:cNvPr>
          <p:cNvSpPr txBox="1"/>
          <p:nvPr/>
        </p:nvSpPr>
        <p:spPr>
          <a:xfrm>
            <a:off x="1647265" y="1331260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Схема сети: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B8ADE5-7F91-49A2-A6C2-B83D6177B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02" y="2975917"/>
            <a:ext cx="3357564" cy="1576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24954E-0569-4CF4-8505-F575F395E209}"/>
              </a:ext>
            </a:extLst>
          </p:cNvPr>
          <p:cNvSpPr txBox="1"/>
          <p:nvPr/>
        </p:nvSpPr>
        <p:spPr>
          <a:xfrm>
            <a:off x="5476079" y="2637363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Абонент получил адрес: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A72FEC-9491-4B25-8F42-4AEF9CE09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702" y="1740876"/>
            <a:ext cx="2759169" cy="9164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BF62-7065-4CBD-9A2D-D62719ECF093}"/>
              </a:ext>
            </a:extLst>
          </p:cNvPr>
          <p:cNvSpPr txBox="1"/>
          <p:nvPr/>
        </p:nvSpPr>
        <p:spPr>
          <a:xfrm>
            <a:off x="5028921" y="1089953"/>
            <a:ext cx="341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Настройки 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</a:rPr>
              <a:t>саб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-интерфейса с абонентом: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4D25023-12A2-4D19-A07D-C8A97A9D0DE9}"/>
              </a:ext>
            </a:extLst>
          </p:cNvPr>
          <p:cNvCxnSpPr/>
          <p:nvPr/>
        </p:nvCxnSpPr>
        <p:spPr>
          <a:xfrm>
            <a:off x="4948518" y="1089953"/>
            <a:ext cx="0" cy="379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DEB0878-61B3-4C37-A1FB-04FBBFF25ED9}"/>
              </a:ext>
            </a:extLst>
          </p:cNvPr>
          <p:cNvCxnSpPr/>
          <p:nvPr/>
        </p:nvCxnSpPr>
        <p:spPr>
          <a:xfrm>
            <a:off x="5028921" y="2657279"/>
            <a:ext cx="3819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55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247002" y="289718"/>
            <a:ext cx="896795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ACL</a:t>
            </a:r>
            <a:endParaRPr sz="3000" dirty="0"/>
          </a:p>
        </p:txBody>
      </p:sp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99AFD937-7C14-44EF-9941-3CCE295435E7}"/>
              </a:ext>
            </a:extLst>
          </p:cNvPr>
          <p:cNvSpPr txBox="1"/>
          <p:nvPr/>
        </p:nvSpPr>
        <p:spPr>
          <a:xfrm>
            <a:off x="1572852" y="356965"/>
            <a:ext cx="7362967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Сеть разделена на сегменты к которым применяются разные политики: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9B0D102-F73B-4700-8727-9C7CD925F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1" y="253125"/>
            <a:ext cx="816034" cy="8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4079042D-CAFC-4261-9DB6-62256FF69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49883"/>
              </p:ext>
            </p:extLst>
          </p:nvPr>
        </p:nvGraphicFramePr>
        <p:xfrm>
          <a:off x="780677" y="1114511"/>
          <a:ext cx="7910839" cy="3775865"/>
        </p:xfrm>
        <a:graphic>
          <a:graphicData uri="http://schemas.openxmlformats.org/drawingml/2006/table">
            <a:tbl>
              <a:tblPr firstRow="1" bandRow="1">
                <a:tableStyleId>{C3671FF9-1836-48E4-A673-38D930BD7B4C}</a:tableStyleId>
              </a:tblPr>
              <a:tblGrid>
                <a:gridCol w="791084">
                  <a:extLst>
                    <a:ext uri="{9D8B030D-6E8A-4147-A177-3AD203B41FA5}">
                      <a16:colId xmlns:a16="http://schemas.microsoft.com/office/drawing/2014/main" val="192020085"/>
                    </a:ext>
                  </a:extLst>
                </a:gridCol>
                <a:gridCol w="785837">
                  <a:extLst>
                    <a:ext uri="{9D8B030D-6E8A-4147-A177-3AD203B41FA5}">
                      <a16:colId xmlns:a16="http://schemas.microsoft.com/office/drawing/2014/main" val="2122439106"/>
                    </a:ext>
                  </a:extLst>
                </a:gridCol>
                <a:gridCol w="796330">
                  <a:extLst>
                    <a:ext uri="{9D8B030D-6E8A-4147-A177-3AD203B41FA5}">
                      <a16:colId xmlns:a16="http://schemas.microsoft.com/office/drawing/2014/main" val="204607437"/>
                    </a:ext>
                  </a:extLst>
                </a:gridCol>
                <a:gridCol w="791084">
                  <a:extLst>
                    <a:ext uri="{9D8B030D-6E8A-4147-A177-3AD203B41FA5}">
                      <a16:colId xmlns:a16="http://schemas.microsoft.com/office/drawing/2014/main" val="2632800188"/>
                    </a:ext>
                  </a:extLst>
                </a:gridCol>
                <a:gridCol w="791084">
                  <a:extLst>
                    <a:ext uri="{9D8B030D-6E8A-4147-A177-3AD203B41FA5}">
                      <a16:colId xmlns:a16="http://schemas.microsoft.com/office/drawing/2014/main" val="1929666508"/>
                    </a:ext>
                  </a:extLst>
                </a:gridCol>
                <a:gridCol w="791084">
                  <a:extLst>
                    <a:ext uri="{9D8B030D-6E8A-4147-A177-3AD203B41FA5}">
                      <a16:colId xmlns:a16="http://schemas.microsoft.com/office/drawing/2014/main" val="289210155"/>
                    </a:ext>
                  </a:extLst>
                </a:gridCol>
                <a:gridCol w="791084">
                  <a:extLst>
                    <a:ext uri="{9D8B030D-6E8A-4147-A177-3AD203B41FA5}">
                      <a16:colId xmlns:a16="http://schemas.microsoft.com/office/drawing/2014/main" val="1197003758"/>
                    </a:ext>
                  </a:extLst>
                </a:gridCol>
                <a:gridCol w="791084">
                  <a:extLst>
                    <a:ext uri="{9D8B030D-6E8A-4147-A177-3AD203B41FA5}">
                      <a16:colId xmlns:a16="http://schemas.microsoft.com/office/drawing/2014/main" val="966475486"/>
                    </a:ext>
                  </a:extLst>
                </a:gridCol>
                <a:gridCol w="791084">
                  <a:extLst>
                    <a:ext uri="{9D8B030D-6E8A-4147-A177-3AD203B41FA5}">
                      <a16:colId xmlns:a16="http://schemas.microsoft.com/office/drawing/2014/main" val="1988163949"/>
                    </a:ext>
                  </a:extLst>
                </a:gridCol>
                <a:gridCol w="791084">
                  <a:extLst>
                    <a:ext uri="{9D8B030D-6E8A-4147-A177-3AD203B41FA5}">
                      <a16:colId xmlns:a16="http://schemas.microsoft.com/office/drawing/2014/main" val="2964619748"/>
                    </a:ext>
                  </a:extLst>
                </a:gridCol>
              </a:tblGrid>
              <a:tr h="372355">
                <a:tc>
                  <a:txBody>
                    <a:bodyPr/>
                    <a:lstStyle/>
                    <a:p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Support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MGMT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Boss</a:t>
                      </a:r>
                      <a:r>
                        <a:rPr lang="ru-RU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</a:t>
                      </a:r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Sales +Finance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Wi-fi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algn="ctr"/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Printers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Security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Servers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Subscribers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Internet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12508"/>
                  </a:ext>
                </a:extLst>
              </a:tr>
              <a:tr h="37235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Support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Ssh</a:t>
                      </a:r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web, </a:t>
                      </a:r>
                      <a:r>
                        <a:rPr lang="en-US" sz="900" b="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tftp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Yes</a:t>
                      </a:r>
                      <a:endParaRPr lang="ru-RU" sz="900" b="0" i="0" u="none" strike="noStrike" cap="none" dirty="0">
                        <a:solidFill>
                          <a:srgbClr val="00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Yes</a:t>
                      </a:r>
                      <a:endParaRPr lang="ru-RU" sz="900" b="0" i="0" u="none" strike="noStrike" cap="none" dirty="0">
                        <a:solidFill>
                          <a:srgbClr val="00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Yes</a:t>
                      </a:r>
                      <a:endParaRPr lang="ru-RU" sz="900" b="0" i="0" u="none" strike="noStrike" cap="none" dirty="0">
                        <a:solidFill>
                          <a:srgbClr val="00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121559"/>
                  </a:ext>
                </a:extLst>
              </a:tr>
              <a:tr h="51198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MGMT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Ssh</a:t>
                      </a:r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web, </a:t>
                      </a:r>
                      <a:r>
                        <a:rPr lang="en-US" sz="900" b="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tftp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algn="ctr"/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TFTP, NTP, SNMP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839510"/>
                  </a:ext>
                </a:extLst>
              </a:tr>
              <a:tr h="4683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Boss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Sales +Finance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900" b="0" i="0" u="none" strike="noStrike" cap="none" noProof="0" dirty="0">
                        <a:solidFill>
                          <a:srgbClr val="00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Buh services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829965"/>
                  </a:ext>
                </a:extLst>
              </a:tr>
              <a:tr h="37235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Wi-fi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DNS, DHCP, WEB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239804"/>
                  </a:ext>
                </a:extLst>
              </a:tr>
              <a:tr h="23272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Printers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DNS, DHCP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279119"/>
                  </a:ext>
                </a:extLst>
              </a:tr>
              <a:tr h="46832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Security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Sec services</a:t>
                      </a:r>
                      <a:endParaRPr lang="ru-RU" sz="900" b="0" i="0" u="none" strike="noStrike" cap="none" dirty="0">
                        <a:solidFill>
                          <a:srgbClr val="00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602431"/>
                  </a:ext>
                </a:extLst>
              </a:tr>
              <a:tr h="37235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Servers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Yes</a:t>
                      </a:r>
                      <a:endParaRPr lang="ru-RU" sz="900" b="0" i="0" u="none" strike="noStrike" cap="none" dirty="0">
                        <a:solidFill>
                          <a:srgbClr val="00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TFTP, NTP, SNMP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Buh services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DNS, DHCP, WEB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DNS, DHCP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Sec services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DNS, DHCP, WEB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10660"/>
                  </a:ext>
                </a:extLst>
              </a:tr>
              <a:tr h="37235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Subscribers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DNS, DHCP, WEB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886502"/>
                  </a:ext>
                </a:extLst>
              </a:tr>
              <a:tr h="23272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Internet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established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established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established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</a:t>
                      </a: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ru-RU" sz="9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ru-RU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76385"/>
                  </a:ext>
                </a:extLst>
              </a:tr>
            </a:tbl>
          </a:graphicData>
        </a:graphic>
      </p:graphicFrame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94387B9-9722-4148-A175-EF22F36C6812}"/>
              </a:ext>
            </a:extLst>
          </p:cNvPr>
          <p:cNvCxnSpPr/>
          <p:nvPr/>
        </p:nvCxnSpPr>
        <p:spPr>
          <a:xfrm>
            <a:off x="771525" y="1123950"/>
            <a:ext cx="801327" cy="35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DC2946-B76A-4A67-9820-711002C3731C}"/>
              </a:ext>
            </a:extLst>
          </p:cNvPr>
          <p:cNvSpPr txBox="1"/>
          <p:nvPr/>
        </p:nvSpPr>
        <p:spPr>
          <a:xfrm>
            <a:off x="771525" y="1257150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sourse</a:t>
            </a:r>
            <a:endParaRPr lang="ru-RU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94056-1DAE-4E87-9F9D-9C727D1D8F02}"/>
              </a:ext>
            </a:extLst>
          </p:cNvPr>
          <p:cNvSpPr txBox="1"/>
          <p:nvPr/>
        </p:nvSpPr>
        <p:spPr>
          <a:xfrm>
            <a:off x="1066172" y="1099775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sourse</a:t>
            </a:r>
            <a:endParaRPr lang="ru-RU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73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247002" y="289718"/>
            <a:ext cx="6761068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ACL</a:t>
            </a:r>
            <a:r>
              <a:rPr lang="ru-RU" sz="3000" dirty="0"/>
              <a:t> продолжение</a:t>
            </a:r>
            <a:endParaRPr sz="30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9B0D102-F73B-4700-8727-9C7CD925F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1" y="253125"/>
            <a:ext cx="816034" cy="8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EF23DC-CBE8-4592-9121-A96E509ABF23}"/>
              </a:ext>
            </a:extLst>
          </p:cNvPr>
          <p:cNvSpPr txBox="1"/>
          <p:nvPr/>
        </p:nvSpPr>
        <p:spPr>
          <a:xfrm>
            <a:off x="627586" y="1059554"/>
            <a:ext cx="372057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Создание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ACL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 блокноте на примере политики отдела техподдержки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(разрешено все, что не запрещено)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endParaRPr lang="ru-RU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access-list extended SUPPORT_IN</a:t>
            </a:r>
          </a:p>
          <a:p>
            <a:endParaRPr lang="en-US" sz="10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000" i="1" dirty="0">
                <a:latin typeface="Roboto" panose="02000000000000000000" pitchFamily="2" charset="0"/>
                <a:ea typeface="Roboto" panose="02000000000000000000" pitchFamily="2" charset="0"/>
              </a:rPr>
              <a:t>#</a:t>
            </a:r>
            <a:r>
              <a:rPr lang="ru-RU" sz="1000" i="1" dirty="0">
                <a:latin typeface="Roboto" panose="02000000000000000000" pitchFamily="2" charset="0"/>
                <a:ea typeface="Roboto" panose="02000000000000000000" pitchFamily="2" charset="0"/>
              </a:rPr>
              <a:t>запрещаем доступ до определенных сетей</a:t>
            </a:r>
            <a:r>
              <a:rPr lang="en-US" sz="1000" i="1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sz="1000" b="0" i="1" dirty="0">
                <a:latin typeface="Roboto" panose="02000000000000000000" pitchFamily="2" charset="0"/>
                <a:ea typeface="Roboto" panose="02000000000000000000" pitchFamily="2" charset="0"/>
              </a:rPr>
              <a:t>Boss</a:t>
            </a:r>
            <a:r>
              <a:rPr lang="ru-RU" sz="1000" b="0" i="1" dirty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1000" b="0" i="1" dirty="0" err="1">
                <a:latin typeface="Roboto" panose="02000000000000000000" pitchFamily="2" charset="0"/>
                <a:ea typeface="Roboto" panose="02000000000000000000" pitchFamily="2" charset="0"/>
              </a:rPr>
              <a:t>Sales+Finance</a:t>
            </a:r>
            <a:r>
              <a:rPr lang="en-US" sz="1000" i="1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000" b="0" i="1" dirty="0">
                <a:latin typeface="Roboto" panose="02000000000000000000" pitchFamily="2" charset="0"/>
                <a:ea typeface="Roboto" panose="02000000000000000000" pitchFamily="2" charset="0"/>
              </a:rPr>
              <a:t>Security, Subscribers)</a:t>
            </a:r>
            <a:r>
              <a:rPr lang="ru-RU" sz="1000" i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10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000" i="1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any 172.16.5.0 0.0.0.255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any 172.16.10.0 0.0.0.255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any 172.16.15.0 0.0.0.255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any 172.16.30.0 0.0.0.255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any 192.168.0.0 0.0.255.255</a:t>
            </a:r>
          </a:p>
          <a:p>
            <a:endParaRPr lang="ru-RU" sz="10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000" i="1" dirty="0">
                <a:latin typeface="Roboto" panose="02000000000000000000" pitchFamily="2" charset="0"/>
                <a:ea typeface="Roboto" panose="02000000000000000000" pitchFamily="2" charset="0"/>
              </a:rPr>
              <a:t>#</a:t>
            </a:r>
            <a:r>
              <a:rPr lang="ru-RU" sz="1000" i="1" dirty="0">
                <a:latin typeface="Roboto" panose="02000000000000000000" pitchFamily="2" charset="0"/>
                <a:ea typeface="Roboto" panose="02000000000000000000" pitchFamily="2" charset="0"/>
              </a:rPr>
              <a:t>разрешаем все остальное для подсети </a:t>
            </a:r>
            <a:r>
              <a:rPr lang="en-US" sz="1000" i="1" dirty="0">
                <a:latin typeface="Roboto" panose="02000000000000000000" pitchFamily="2" charset="0"/>
                <a:ea typeface="Roboto" panose="02000000000000000000" pitchFamily="2" charset="0"/>
              </a:rPr>
              <a:t>support</a:t>
            </a:r>
            <a:r>
              <a:rPr lang="ru-RU" sz="1000" i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10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permit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172.16.2.0 0.0.0.255 any</a:t>
            </a:r>
          </a:p>
          <a:p>
            <a:endParaRPr lang="en-US" sz="10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000" i="1" dirty="0">
                <a:latin typeface="Roboto" panose="02000000000000000000" pitchFamily="2" charset="0"/>
                <a:ea typeface="Roboto" panose="02000000000000000000" pitchFamily="2" charset="0"/>
              </a:rPr>
              <a:t>#</a:t>
            </a:r>
            <a:r>
              <a:rPr lang="ru-RU" sz="1000" i="1" dirty="0">
                <a:latin typeface="Roboto" panose="02000000000000000000" pitchFamily="2" charset="0"/>
                <a:ea typeface="Roboto" panose="02000000000000000000" pitchFamily="2" charset="0"/>
              </a:rPr>
              <a:t>запрещаем все остальное (для статистики):</a:t>
            </a:r>
            <a:endParaRPr lang="en-US" sz="10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deny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any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any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И аналогично для других сетей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доступом в интернет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17A72-1D85-463E-AECD-759B45BAF66D}"/>
              </a:ext>
            </a:extLst>
          </p:cNvPr>
          <p:cNvSpPr txBox="1"/>
          <p:nvPr/>
        </p:nvSpPr>
        <p:spPr>
          <a:xfrm>
            <a:off x="4876055" y="1059554"/>
            <a:ext cx="3720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Создание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ACL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 блокноте на примере политики сети управления</a:t>
            </a:r>
          </a:p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(запрещено все, что не разрешено)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endParaRPr lang="ru-RU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access-list extended MGMT_IN</a:t>
            </a:r>
            <a:endParaRPr lang="ru-RU" sz="10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0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000" i="1" dirty="0">
                <a:latin typeface="Roboto" panose="02000000000000000000" pitchFamily="2" charset="0"/>
                <a:ea typeface="Roboto" panose="02000000000000000000" pitchFamily="2" charset="0"/>
              </a:rPr>
              <a:t>#разрешаем доступ до сетей техподдержки и серверов:</a:t>
            </a:r>
          </a:p>
          <a:p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permit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172.16.3.0 0.0.0.255 172.16.2.0 0.0.0.255</a:t>
            </a:r>
          </a:p>
          <a:p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permit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172.16.3.0 0.0.0.255 10.10.20.0 0.0.0.255</a:t>
            </a:r>
          </a:p>
          <a:p>
            <a:endParaRPr lang="ru-RU" sz="10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000" i="1" dirty="0">
                <a:latin typeface="Roboto" panose="02000000000000000000" pitchFamily="2" charset="0"/>
                <a:ea typeface="Roboto" panose="02000000000000000000" pitchFamily="2" charset="0"/>
              </a:rPr>
              <a:t>#запрещаем все остальное (для статистики):</a:t>
            </a:r>
          </a:p>
          <a:p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any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any</a:t>
            </a:r>
            <a:endParaRPr lang="ru-RU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И аналогично для других сетей без доступа в интернет</a:t>
            </a:r>
          </a:p>
        </p:txBody>
      </p:sp>
      <p:pic>
        <p:nvPicPr>
          <p:cNvPr id="10" name="Google Shape;276;p49">
            <a:extLst>
              <a:ext uri="{FF2B5EF4-FFF2-40B4-BE49-F238E27FC236}">
                <a16:creationId xmlns:a16="http://schemas.microsoft.com/office/drawing/2014/main" id="{F6E4DF42-4031-432A-A1CD-3A018585F31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43" y="1085170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6;p49">
            <a:extLst>
              <a:ext uri="{FF2B5EF4-FFF2-40B4-BE49-F238E27FC236}">
                <a16:creationId xmlns:a16="http://schemas.microsoft.com/office/drawing/2014/main" id="{FED2B96E-E2F1-491A-AC5A-46C9AE39FD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080" y="1085170"/>
            <a:ext cx="436975" cy="436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73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247002" y="289718"/>
            <a:ext cx="6761068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ACL</a:t>
            </a:r>
            <a:r>
              <a:rPr lang="ru-RU" sz="3000" dirty="0"/>
              <a:t> продолжение</a:t>
            </a:r>
            <a:endParaRPr sz="30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9B0D102-F73B-4700-8727-9C7CD925F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1" y="253125"/>
            <a:ext cx="816034" cy="8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EF23DC-CBE8-4592-9121-A96E509ABF23}"/>
              </a:ext>
            </a:extLst>
          </p:cNvPr>
          <p:cNvSpPr txBox="1"/>
          <p:nvPr/>
        </p:nvSpPr>
        <p:spPr>
          <a:xfrm>
            <a:off x="361418" y="982299"/>
            <a:ext cx="8421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ACL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созданы и применены на входящих интерфейсах маршрутизатора на палочке (на основном и резервном):</a:t>
            </a:r>
          </a:p>
          <a:p>
            <a:endParaRPr lang="ru-RU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F1B692-5F51-4D4C-BA85-18AFB1840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" y="1689440"/>
            <a:ext cx="2624767" cy="320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9C1BB5-0C88-41E9-BBCE-9612F8068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296" y="1806622"/>
            <a:ext cx="1820864" cy="30471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C9160D-DDA1-475F-9554-0CFE573B7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475" y="1829320"/>
            <a:ext cx="2330317" cy="3001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3A56AE-1535-44B2-B526-78751ADF17E6}"/>
              </a:ext>
            </a:extLst>
          </p:cNvPr>
          <p:cNvSpPr txBox="1"/>
          <p:nvPr/>
        </p:nvSpPr>
        <p:spPr>
          <a:xfrm>
            <a:off x="812800" y="137109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Список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ACL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A2BA0-F58F-4047-A601-940FCFEFC8F2}"/>
              </a:ext>
            </a:extLst>
          </p:cNvPr>
          <p:cNvSpPr txBox="1"/>
          <p:nvPr/>
        </p:nvSpPr>
        <p:spPr>
          <a:xfrm>
            <a:off x="3945151" y="1343133"/>
            <a:ext cx="351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Добавленные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ACL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сабинтерфейсах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78699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247002" y="289718"/>
            <a:ext cx="6761068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NAT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F23DC-CBE8-4592-9121-A96E509ABF23}"/>
              </a:ext>
            </a:extLst>
          </p:cNvPr>
          <p:cNvSpPr txBox="1"/>
          <p:nvPr/>
        </p:nvSpPr>
        <p:spPr>
          <a:xfrm>
            <a:off x="851423" y="1272400"/>
            <a:ext cx="3720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пограничных маршрутизаторах настроен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NAT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для доступа в Интернет.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17A72-1D85-463E-AECD-759B45BAF66D}"/>
              </a:ext>
            </a:extLst>
          </p:cNvPr>
          <p:cNvSpPr txBox="1"/>
          <p:nvPr/>
        </p:nvSpPr>
        <p:spPr>
          <a:xfrm>
            <a:off x="4876055" y="1059554"/>
            <a:ext cx="3720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Создание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ACL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 блокноте на примере политики сети управления</a:t>
            </a:r>
          </a:p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(запрещено все, что не разрешено)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endParaRPr lang="ru-RU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access-list extended MGMT_IN</a:t>
            </a:r>
            <a:endParaRPr lang="ru-RU" sz="10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0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000" i="1" dirty="0">
                <a:latin typeface="Roboto" panose="02000000000000000000" pitchFamily="2" charset="0"/>
                <a:ea typeface="Roboto" panose="02000000000000000000" pitchFamily="2" charset="0"/>
              </a:rPr>
              <a:t>#разрешаем доступ до сетей техподдержки и серверов:</a:t>
            </a:r>
          </a:p>
          <a:p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permit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172.16.3.0 0.0.0.255 172.16.2.0 0.0.0.255</a:t>
            </a:r>
          </a:p>
          <a:p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permit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172.16.3.0 0.0.0.255 10.10.20.0 0.0.0.255</a:t>
            </a:r>
          </a:p>
          <a:p>
            <a:endParaRPr lang="ru-RU" sz="10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000" i="1" dirty="0">
                <a:latin typeface="Roboto" panose="02000000000000000000" pitchFamily="2" charset="0"/>
                <a:ea typeface="Roboto" panose="02000000000000000000" pitchFamily="2" charset="0"/>
              </a:rPr>
              <a:t>#запрещаем все остальное (для статистики):</a:t>
            </a:r>
          </a:p>
          <a:p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any</a:t>
            </a:r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000" dirty="0" err="1">
                <a:latin typeface="Roboto" panose="02000000000000000000" pitchFamily="2" charset="0"/>
                <a:ea typeface="Roboto" panose="02000000000000000000" pitchFamily="2" charset="0"/>
              </a:rPr>
              <a:t>any</a:t>
            </a:r>
            <a:endParaRPr lang="ru-RU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И аналогично для других сетей без доступа в интернет</a:t>
            </a:r>
          </a:p>
        </p:txBody>
      </p:sp>
      <p:pic>
        <p:nvPicPr>
          <p:cNvPr id="8" name="Google Shape;346;p50">
            <a:extLst>
              <a:ext uri="{FF2B5EF4-FFF2-40B4-BE49-F238E27FC236}">
                <a16:creationId xmlns:a16="http://schemas.microsoft.com/office/drawing/2014/main" id="{F284AEC8-6090-4369-B07A-062ECA5CF9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75" y="289718"/>
            <a:ext cx="682953" cy="65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00;p49">
            <a:extLst>
              <a:ext uri="{FF2B5EF4-FFF2-40B4-BE49-F238E27FC236}">
                <a16:creationId xmlns:a16="http://schemas.microsoft.com/office/drawing/2014/main" id="{0DC9E340-0BDC-40A9-BCEC-811426F0AD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73" y="1272400"/>
            <a:ext cx="456645" cy="4566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A11C3-85B4-4A04-A3AF-81C95DB30136}"/>
              </a:ext>
            </a:extLst>
          </p:cNvPr>
          <p:cNvSpPr txBox="1"/>
          <p:nvPr/>
        </p:nvSpPr>
        <p:spPr>
          <a:xfrm>
            <a:off x="851423" y="1939150"/>
            <a:ext cx="3720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Различные пулы для различных пользователей</a:t>
            </a:r>
          </a:p>
        </p:txBody>
      </p:sp>
      <p:pic>
        <p:nvPicPr>
          <p:cNvPr id="14" name="Google Shape;300;p49">
            <a:extLst>
              <a:ext uri="{FF2B5EF4-FFF2-40B4-BE49-F238E27FC236}">
                <a16:creationId xmlns:a16="http://schemas.microsoft.com/office/drawing/2014/main" id="{DB1DA6B6-EB8B-4756-98C9-5FC36CB72F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73" y="1939150"/>
            <a:ext cx="456645" cy="4566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C17607-E624-493D-BE67-FF6717BC512A}"/>
              </a:ext>
            </a:extLst>
          </p:cNvPr>
          <p:cNvSpPr txBox="1"/>
          <p:nvPr/>
        </p:nvSpPr>
        <p:spPr>
          <a:xfrm>
            <a:off x="851423" y="2605900"/>
            <a:ext cx="3720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Статический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NAT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+ Динамический с перегрузкой</a:t>
            </a:r>
          </a:p>
        </p:txBody>
      </p:sp>
      <p:pic>
        <p:nvPicPr>
          <p:cNvPr id="16" name="Google Shape;300;p49">
            <a:extLst>
              <a:ext uri="{FF2B5EF4-FFF2-40B4-BE49-F238E27FC236}">
                <a16:creationId xmlns:a16="http://schemas.microsoft.com/office/drawing/2014/main" id="{7B61E66A-B65D-43C7-AD15-AE81E38DD5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73" y="2605900"/>
            <a:ext cx="456645" cy="456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13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Улучшения и невыполненные идеи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4032379890"/>
              </p:ext>
            </p:extLst>
          </p:nvPr>
        </p:nvGraphicFramePr>
        <p:xfrm>
          <a:off x="952500" y="1718400"/>
          <a:ext cx="7239000" cy="2056264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SNMP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Syslog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Автоматизация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офис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536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2400" dirty="0"/>
              <a:t>проектирование отказоустойчивой сетевой инфраструктуры офиса оператора связи</a:t>
            </a:r>
            <a:br>
              <a:rPr lang="ru-RU" sz="2400" dirty="0"/>
            </a:b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399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Евгений Степанов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Работаю в небольшой телеком-компании, занимаюсь проектирование и развитием сетей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1095AB-4014-DA24-24B1-1C91A0E0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06" y="1954363"/>
            <a:ext cx="1907655" cy="25435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852916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75622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7613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47997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Слайд с кодом 3</a:t>
            </a:r>
            <a:endParaRPr dirty="0"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263908" y="1375256"/>
            <a:ext cx="7010951" cy="2894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int **a;  // указатель на указатель на строку элементов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int i, j, n, m;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system("chcp 1251");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system("cls");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printf("Введите количество строк: 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scanf("%d", &amp;n);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printf("Введите количество столбцов: 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scanf("%d", &amp;m);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// Выделение памяти под указатели на строки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a = (int**)malloc(n * sizeof(int*));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// Ввод элементов массива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for (i = 0; i&lt;n; i++)  // цикл по строкам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// Выделение памяти под хранение строк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a[i] = (int*)malloc(m * sizeof(int));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for (j = 0; j&lt;m; j++)  // цикл по столбцам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printf("a[%d][%d] = ", i, j);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scanf("%d", &amp;a[i][j]);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    }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769052851"/>
              </p:ext>
            </p:extLst>
          </p:nvPr>
        </p:nvGraphicFramePr>
        <p:xfrm>
          <a:off x="952500" y="2382125"/>
          <a:ext cx="7173861" cy="2638402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48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8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Разработка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идеи сети – общие принципы, разделение по отделам, требования безопасности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Выбор технологий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Построение схемы сети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CPT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Настройка оборудования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Тесты и проверки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проект и модель внутрикорпоративной сети интернет-провайдера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Google Shape;286;p49">
            <a:extLst>
              <a:ext uri="{FF2B5EF4-FFF2-40B4-BE49-F238E27FC236}">
                <a16:creationId xmlns:a16="http://schemas.microsoft.com/office/drawing/2014/main" id="{8FC6F762-BA0F-FFD1-F061-A9B8BED088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386300"/>
            <a:ext cx="588118" cy="58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819352948"/>
              </p:ext>
            </p:extLst>
          </p:nvPr>
        </p:nvGraphicFramePr>
        <p:xfrm>
          <a:off x="952500" y="1140400"/>
          <a:ext cx="6638003" cy="3106126"/>
        </p:xfrm>
        <a:graphic>
          <a:graphicData uri="http://schemas.openxmlformats.org/drawingml/2006/table">
            <a:tbl>
              <a:tblPr>
                <a:noFill/>
                <a:tableStyleId>{C3671FF9-1836-48E4-A673-38D930BD7B4C}</a:tableStyleId>
              </a:tblPr>
              <a:tblGrid>
                <a:gridCol w="6638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VLAN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-ы – без них никак, это база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LACP/STP/HSRP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резервирование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DNS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DHCP/NTP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базовый функционал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 ACL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контроля трафика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 NAT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доступа в интернет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267;p49">
            <a:extLst>
              <a:ext uri="{FF2B5EF4-FFF2-40B4-BE49-F238E27FC236}">
                <a16:creationId xmlns:a16="http://schemas.microsoft.com/office/drawing/2014/main" id="{65E58498-9720-64F5-72F2-8304DDAF9E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1758699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7;p49">
            <a:extLst>
              <a:ext uri="{FF2B5EF4-FFF2-40B4-BE49-F238E27FC236}">
                <a16:creationId xmlns:a16="http://schemas.microsoft.com/office/drawing/2014/main" id="{5132C774-2A8B-9F01-A88E-E02ED62F80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1140400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67;p49">
            <a:extLst>
              <a:ext uri="{FF2B5EF4-FFF2-40B4-BE49-F238E27FC236}">
                <a16:creationId xmlns:a16="http://schemas.microsoft.com/office/drawing/2014/main" id="{038695F4-00ED-1B3E-9B6D-5726990A50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2328542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7;p49">
            <a:extLst>
              <a:ext uri="{FF2B5EF4-FFF2-40B4-BE49-F238E27FC236}">
                <a16:creationId xmlns:a16="http://schemas.microsoft.com/office/drawing/2014/main" id="{4072B074-135E-5EDE-5B60-D83AA1ECA7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2938662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7;p49">
            <a:extLst>
              <a:ext uri="{FF2B5EF4-FFF2-40B4-BE49-F238E27FC236}">
                <a16:creationId xmlns:a16="http://schemas.microsoft.com/office/drawing/2014/main" id="{55FB2D29-437B-17D0-FD54-28107CB42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0" y="3539729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6;p50">
            <a:extLst>
              <a:ext uri="{FF2B5EF4-FFF2-40B4-BE49-F238E27FC236}">
                <a16:creationId xmlns:a16="http://schemas.microsoft.com/office/drawing/2014/main" id="{D34343A8-D516-D7C1-DE2D-FE2F48D7D2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680" y="1456264"/>
            <a:ext cx="2063820" cy="205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1714501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NTP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A88E0-B93C-4EAA-B36A-221D341C6E7F}"/>
              </a:ext>
            </a:extLst>
          </p:cNvPr>
          <p:cNvSpPr txBox="1"/>
          <p:nvPr/>
        </p:nvSpPr>
        <p:spPr>
          <a:xfrm>
            <a:off x="423939" y="1326924"/>
            <a:ext cx="34895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NTP</a:t>
            </a:r>
            <a:r>
              <a:rPr lang="ru-RU" sz="2000" dirty="0"/>
              <a:t>-сервер на отдельном сервере в серверном кластере: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84057-490D-46A6-997C-A73CEDF89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919" y="394636"/>
            <a:ext cx="3146210" cy="2347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E1F9A5-F1C1-4D74-9281-4B4A7CF93349}"/>
              </a:ext>
            </a:extLst>
          </p:cNvPr>
          <p:cNvSpPr txBox="1"/>
          <p:nvPr/>
        </p:nvSpPr>
        <p:spPr>
          <a:xfrm>
            <a:off x="423939" y="3318858"/>
            <a:ext cx="2507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Проверка на устройствах: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773C0C-217F-409A-A996-AA761445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65" y="2955039"/>
            <a:ext cx="5835666" cy="1164655"/>
          </a:xfrm>
          <a:prstGeom prst="rect">
            <a:avLst/>
          </a:prstGeom>
        </p:spPr>
      </p:pic>
      <p:pic>
        <p:nvPicPr>
          <p:cNvPr id="19" name="Google Shape;272;p49">
            <a:extLst>
              <a:ext uri="{FF2B5EF4-FFF2-40B4-BE49-F238E27FC236}">
                <a16:creationId xmlns:a16="http://schemas.microsoft.com/office/drawing/2014/main" id="{22A3BE2D-5A49-46D5-9FDF-FAC8E28527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939" y="269372"/>
            <a:ext cx="768462" cy="75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E40F76-A04B-4156-BC7C-496D8EF4BA56}"/>
              </a:ext>
            </a:extLst>
          </p:cNvPr>
          <p:cNvSpPr txBox="1"/>
          <p:nvPr/>
        </p:nvSpPr>
        <p:spPr>
          <a:xfrm>
            <a:off x="2998694" y="4247864"/>
            <a:ext cx="250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Все работает!</a:t>
            </a:r>
          </a:p>
        </p:txBody>
      </p:sp>
    </p:spTree>
    <p:extLst>
      <p:ext uri="{BB962C8B-B14F-4D97-AF65-F5344CB8AC3E}">
        <p14:creationId xmlns:p14="http://schemas.microsoft.com/office/powerpoint/2010/main" val="3945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304364" y="363827"/>
            <a:ext cx="1714501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OSPF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A88E0-B93C-4EAA-B36A-221D341C6E7F}"/>
              </a:ext>
            </a:extLst>
          </p:cNvPr>
          <p:cNvSpPr txBox="1"/>
          <p:nvPr/>
        </p:nvSpPr>
        <p:spPr>
          <a:xfrm>
            <a:off x="2830960" y="493761"/>
            <a:ext cx="4753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Настроен</a:t>
            </a:r>
            <a:r>
              <a:rPr lang="en-US" sz="2000" dirty="0"/>
              <a:t> </a:t>
            </a:r>
            <a:r>
              <a:rPr lang="ru-RU" sz="2000" dirty="0" err="1"/>
              <a:t>однозонный</a:t>
            </a:r>
            <a:r>
              <a:rPr lang="ru-RU" sz="2000" dirty="0"/>
              <a:t> </a:t>
            </a:r>
            <a:r>
              <a:rPr lang="en-US" sz="2000" dirty="0"/>
              <a:t>OSPF</a:t>
            </a:r>
            <a:r>
              <a:rPr lang="ru-RU" sz="2000" dirty="0"/>
              <a:t> (</a:t>
            </a:r>
            <a:r>
              <a:rPr lang="en-US" sz="2000" dirty="0"/>
              <a:t>area 0)</a:t>
            </a:r>
            <a:r>
              <a:rPr lang="ru-RU" sz="2000" dirty="0"/>
              <a:t>: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2CCD6F1-8F3E-4F98-9556-F37B45F4C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39" y="278497"/>
            <a:ext cx="838259" cy="8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183D50-1152-4154-B504-36D902C30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63" y="848457"/>
            <a:ext cx="7231951" cy="393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8944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2953</Words>
  <Application>Microsoft Office PowerPoint</Application>
  <PresentationFormat>Экран (16:9)</PresentationFormat>
  <Paragraphs>514</Paragraphs>
  <Slides>53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53</vt:i4>
      </vt:variant>
    </vt:vector>
  </HeadingPairs>
  <TitlesOfParts>
    <vt:vector size="61" baseType="lpstr">
      <vt:lpstr>Arial</vt:lpstr>
      <vt:lpstr>Avenir</vt:lpstr>
      <vt:lpstr>Roboto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отказоустойчивой сетевой инфраструктуры офиса оператора связи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NTP</vt:lpstr>
      <vt:lpstr>OSPF</vt:lpstr>
      <vt:lpstr>OSPF продолжение</vt:lpstr>
      <vt:lpstr>DHCP relay</vt:lpstr>
      <vt:lpstr>DHCP relay продолжение</vt:lpstr>
      <vt:lpstr>ACL</vt:lpstr>
      <vt:lpstr>ACL продолжение</vt:lpstr>
      <vt:lpstr>ACL продолжение</vt:lpstr>
      <vt:lpstr>NAT</vt:lpstr>
      <vt:lpstr>Выводы </vt:lpstr>
      <vt:lpstr>Улучшения и невыполненные идеи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zestep2</dc:creator>
  <cp:lastModifiedBy>Админ</cp:lastModifiedBy>
  <cp:revision>30</cp:revision>
  <dcterms:modified xsi:type="dcterms:W3CDTF">2025-09-10T14:13:08Z</dcterms:modified>
</cp:coreProperties>
</file>